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09B71-4A96-45C5-B463-883F44FE4C9B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B148E-7C07-463B-BDF8-36823A56A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148E-7C07-463B-BDF8-36823A56AF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2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148E-7C07-463B-BDF8-36823A56AF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1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2095E3-A448-4D47-B468-8D7AC24D6DD8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C6D9A3-5F54-4CD4-8DF0-5AC19B2236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266557" cy="12567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1998 году — в Международный год океана — Всемирный день океанов был признан Межправительственной океанографической комиссией (МОК) ЮНЕСКО.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16832"/>
            <a:ext cx="7175351" cy="30086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8 июня -Всемирный </a:t>
            </a:r>
            <a:r>
              <a:rPr lang="ru-RU" dirty="0"/>
              <a:t>день океанов</a:t>
            </a:r>
          </a:p>
        </p:txBody>
      </p:sp>
    </p:spTree>
    <p:extLst>
      <p:ext uri="{BB962C8B-B14F-4D97-AF65-F5344CB8AC3E}">
        <p14:creationId xmlns:p14="http://schemas.microsoft.com/office/powerpoint/2010/main" val="1266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136904" cy="1143000"/>
          </a:xfrm>
        </p:spPr>
        <p:txBody>
          <a:bodyPr/>
          <a:lstStyle/>
          <a:p>
            <a:pPr algn="ctr"/>
            <a:r>
              <a:rPr lang="ru-RU" dirty="0" smtClean="0"/>
              <a:t>Тихий океан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3744416" cy="489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 smtClean="0"/>
              <a:t>Покрыто </a:t>
            </a:r>
            <a:r>
              <a:rPr lang="ru-RU" sz="1800" dirty="0"/>
              <a:t>океанами</a:t>
            </a:r>
          </a:p>
          <a:p>
            <a:pPr marL="45720" indent="0">
              <a:buNone/>
            </a:pPr>
            <a:r>
              <a:rPr lang="ru-RU" sz="1800" dirty="0" smtClean="0"/>
              <a:t>Три </a:t>
            </a:r>
            <a:r>
              <a:rPr lang="ru-RU" sz="1800" dirty="0"/>
              <a:t>четверти Земли.</a:t>
            </a:r>
          </a:p>
          <a:p>
            <a:pPr marL="45720" indent="0">
              <a:buNone/>
            </a:pPr>
            <a:r>
              <a:rPr lang="ru-RU" sz="1800" dirty="0" smtClean="0"/>
              <a:t>Глубокие</a:t>
            </a:r>
            <a:r>
              <a:rPr lang="ru-RU" sz="1800" dirty="0"/>
              <a:t>, огромные,</a:t>
            </a:r>
          </a:p>
          <a:p>
            <a:pPr marL="45720" indent="0">
              <a:buNone/>
            </a:pPr>
            <a:r>
              <a:rPr lang="ru-RU" sz="1800" dirty="0" smtClean="0"/>
              <a:t>Соленые </a:t>
            </a:r>
            <a:r>
              <a:rPr lang="ru-RU" sz="1800" dirty="0"/>
              <a:t>они.</a:t>
            </a:r>
          </a:p>
          <a:p>
            <a:pPr marL="45720" indent="0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планете нашей</a:t>
            </a:r>
          </a:p>
          <a:p>
            <a:pPr marL="45720" indent="0">
              <a:buNone/>
            </a:pPr>
            <a:r>
              <a:rPr lang="ru-RU" sz="1800" dirty="0" smtClean="0"/>
              <a:t>Океанов </a:t>
            </a:r>
            <a:r>
              <a:rPr lang="ru-RU" sz="1800" dirty="0"/>
              <a:t>пять,</a:t>
            </a:r>
          </a:p>
          <a:p>
            <a:pPr marL="45720" indent="0">
              <a:buNone/>
            </a:pPr>
            <a:r>
              <a:rPr lang="ru-RU" sz="1800" dirty="0" smtClean="0"/>
              <a:t>Их </a:t>
            </a:r>
            <a:r>
              <a:rPr lang="ru-RU" sz="1800" dirty="0"/>
              <a:t>легко на карте</a:t>
            </a:r>
          </a:p>
          <a:p>
            <a:pPr marL="45720" indent="0">
              <a:buNone/>
            </a:pPr>
            <a:r>
              <a:rPr lang="ru-RU" sz="1800" dirty="0" smtClean="0"/>
              <a:t>Сможем </a:t>
            </a:r>
            <a:r>
              <a:rPr lang="ru-RU" sz="1800" dirty="0"/>
              <a:t>отыскать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Переплыв огромный</a:t>
            </a:r>
          </a:p>
          <a:p>
            <a:pPr marL="45720" indent="0">
              <a:buNone/>
            </a:pPr>
            <a:r>
              <a:rPr lang="ru-RU" sz="1800" dirty="0" smtClean="0"/>
              <a:t>Тихий </a:t>
            </a:r>
            <a:r>
              <a:rPr lang="ru-RU" sz="1800" dirty="0"/>
              <a:t>океан,</a:t>
            </a:r>
          </a:p>
          <a:p>
            <a:pPr marL="45720" indent="0">
              <a:buNone/>
            </a:pPr>
            <a:r>
              <a:rPr lang="ru-RU" sz="1800" dirty="0" smtClean="0"/>
              <a:t>Дал </a:t>
            </a:r>
            <a:r>
              <a:rPr lang="ru-RU" sz="1800" dirty="0"/>
              <a:t>ему названье</a:t>
            </a:r>
          </a:p>
          <a:p>
            <a:pPr marL="45720" indent="0">
              <a:buNone/>
            </a:pPr>
            <a:r>
              <a:rPr lang="ru-RU" sz="1800" dirty="0" smtClean="0"/>
              <a:t>Это </a:t>
            </a:r>
            <a:r>
              <a:rPr lang="ru-RU" sz="1800" dirty="0"/>
              <a:t>Магеллан</a:t>
            </a:r>
            <a:r>
              <a:rPr lang="ru-RU" sz="1800" dirty="0" smtClean="0"/>
              <a:t>..</a:t>
            </a:r>
          </a:p>
          <a:p>
            <a:pPr marL="45720" indent="0">
              <a:buNone/>
            </a:pPr>
            <a:r>
              <a:rPr lang="ru-RU" sz="2000" dirty="0" smtClean="0"/>
              <a:t>              </a:t>
            </a:r>
            <a:r>
              <a:rPr lang="ru-RU" sz="1800" i="1" dirty="0" smtClean="0"/>
              <a:t>Л. Громова</a:t>
            </a:r>
            <a:endParaRPr lang="ru-RU" sz="1800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427984" y="1052736"/>
            <a:ext cx="4392488" cy="3153504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buNone/>
            </a:pPr>
            <a:r>
              <a:rPr lang="ru-RU" sz="7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Самый крупный и глубокий из </a:t>
            </a:r>
            <a:r>
              <a:rPr lang="ru-RU" sz="7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океанов </a:t>
            </a:r>
            <a:r>
              <a:rPr lang="ru-RU" sz="7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— Тихий океан. По площади — 178,62 млн. км</a:t>
            </a:r>
            <a:r>
              <a:rPr lang="ru-RU" sz="7400" b="1" baseline="30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</a:t>
            </a:r>
            <a:r>
              <a:rPr lang="ru-RU" sz="7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— он занимает половину всей водной поверхности Земли. Средняя его глубина (3980 м) больше средней глубины Мирового океана (3700 м). В его пределах находится и самая глубоководная впадина — Марианская (11022 м). В Тихом океане сосредоточено более половины объема воды Мирового океана (710,4 из 1341 млн. км3).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1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 animBg="1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992888" cy="1143000"/>
          </a:xfrm>
        </p:spPr>
        <p:txBody>
          <a:bodyPr/>
          <a:lstStyle/>
          <a:p>
            <a:pPr algn="ctr"/>
            <a:r>
              <a:rPr lang="ru-RU" dirty="0" smtClean="0"/>
              <a:t>Индийский океан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4094167" cy="51845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 smtClean="0"/>
              <a:t> </a:t>
            </a:r>
            <a:r>
              <a:rPr lang="ru-RU" sz="1400" dirty="0"/>
              <a:t>В Индийском океане</a:t>
            </a:r>
          </a:p>
          <a:p>
            <a:pPr marL="45720" indent="0">
              <a:buNone/>
            </a:pPr>
            <a:r>
              <a:rPr lang="ru-RU" sz="1400" dirty="0" smtClean="0"/>
              <a:t>Лежал </a:t>
            </a:r>
            <a:r>
              <a:rPr lang="ru-RU" sz="1400" dirty="0"/>
              <a:t>на дне кувшин.</a:t>
            </a:r>
          </a:p>
          <a:p>
            <a:pPr marL="45720" indent="0">
              <a:buNone/>
            </a:pPr>
            <a:r>
              <a:rPr lang="ru-RU" sz="1400" dirty="0"/>
              <a:t> Сидел на дне кувшина</a:t>
            </a:r>
          </a:p>
          <a:p>
            <a:pPr marL="45720" indent="0">
              <a:buNone/>
            </a:pPr>
            <a:r>
              <a:rPr lang="ru-RU" sz="1400" dirty="0" smtClean="0"/>
              <a:t>Большой </a:t>
            </a:r>
            <a:r>
              <a:rPr lang="ru-RU" sz="1400" dirty="0"/>
              <a:t>печальный джин.</a:t>
            </a:r>
          </a:p>
          <a:p>
            <a:pPr marL="45720" indent="0">
              <a:buNone/>
            </a:pPr>
            <a:r>
              <a:rPr lang="ru-RU" sz="1400" dirty="0"/>
              <a:t> Расплющив нос лепешкой</a:t>
            </a:r>
          </a:p>
          <a:p>
            <a:pPr marL="45720" indent="0">
              <a:buNone/>
            </a:pPr>
            <a:r>
              <a:rPr lang="ru-RU" sz="1400" dirty="0" smtClean="0"/>
              <a:t>О </a:t>
            </a:r>
            <a:r>
              <a:rPr lang="ru-RU" sz="1400" dirty="0"/>
              <a:t>толстое стекло,</a:t>
            </a:r>
          </a:p>
          <a:p>
            <a:pPr marL="45720" indent="0">
              <a:buNone/>
            </a:pPr>
            <a:r>
              <a:rPr lang="ru-RU" sz="1400" dirty="0"/>
              <a:t> Следил он за рыбешкой,</a:t>
            </a:r>
          </a:p>
          <a:p>
            <a:pPr marL="45720" indent="0">
              <a:buNone/>
            </a:pPr>
            <a:r>
              <a:rPr lang="ru-RU" sz="1400" dirty="0"/>
              <a:t> Вздыхая тяжело.</a:t>
            </a:r>
          </a:p>
          <a:p>
            <a:pPr marL="45720" indent="0">
              <a:buNone/>
            </a:pPr>
            <a:r>
              <a:rPr lang="ru-RU" sz="1400" dirty="0" smtClean="0"/>
              <a:t>Сто </a:t>
            </a:r>
            <a:r>
              <a:rPr lang="ru-RU" sz="1400" dirty="0"/>
              <a:t>лет сидит под пробкой,</a:t>
            </a:r>
          </a:p>
          <a:p>
            <a:pPr marL="45720" indent="0">
              <a:buNone/>
            </a:pPr>
            <a:r>
              <a:rPr lang="ru-RU" sz="1400" dirty="0" smtClean="0"/>
              <a:t>Как </a:t>
            </a:r>
            <a:r>
              <a:rPr lang="ru-RU" sz="1400" dirty="0"/>
              <a:t>будто под замком,</a:t>
            </a:r>
          </a:p>
          <a:p>
            <a:pPr marL="45720" indent="0">
              <a:buNone/>
            </a:pPr>
            <a:r>
              <a:rPr lang="ru-RU" sz="1400" dirty="0"/>
              <a:t> С китом и килькой робкой</a:t>
            </a:r>
          </a:p>
          <a:p>
            <a:pPr marL="45720" indent="0">
              <a:buNone/>
            </a:pPr>
            <a:r>
              <a:rPr lang="ru-RU" sz="1400" dirty="0" smtClean="0"/>
              <a:t>Уже </a:t>
            </a:r>
            <a:r>
              <a:rPr lang="ru-RU" sz="1400" dirty="0"/>
              <a:t>давно знаком.</a:t>
            </a:r>
          </a:p>
          <a:p>
            <a:pPr marL="45720" indent="0">
              <a:buNone/>
            </a:pPr>
            <a:r>
              <a:rPr lang="ru-RU" sz="1400" dirty="0" smtClean="0"/>
              <a:t>Сто </a:t>
            </a:r>
            <a:r>
              <a:rPr lang="ru-RU" sz="1400" dirty="0"/>
              <a:t>лет ему акула</a:t>
            </a:r>
          </a:p>
          <a:p>
            <a:pPr marL="45720" indent="0">
              <a:buNone/>
            </a:pPr>
            <a:r>
              <a:rPr lang="ru-RU" sz="1400" dirty="0" smtClean="0"/>
              <a:t>Кивает</a:t>
            </a:r>
            <a:r>
              <a:rPr lang="ru-RU" sz="1400" dirty="0"/>
              <a:t>, как дружку –</a:t>
            </a:r>
          </a:p>
          <a:p>
            <a:pPr marL="45720" indent="0">
              <a:buNone/>
            </a:pPr>
            <a:r>
              <a:rPr lang="ru-RU" sz="1400" dirty="0" smtClean="0"/>
              <a:t>Ну</a:t>
            </a:r>
            <a:r>
              <a:rPr lang="ru-RU" sz="1400" dirty="0"/>
              <a:t>, хоть бы подтолкнула</a:t>
            </a:r>
          </a:p>
          <a:p>
            <a:pPr marL="45720" indent="0">
              <a:buNone/>
            </a:pPr>
            <a:r>
              <a:rPr lang="ru-RU" sz="1400" dirty="0" smtClean="0"/>
              <a:t>Кувшинчик </a:t>
            </a:r>
            <a:r>
              <a:rPr lang="ru-RU" sz="1400" dirty="0"/>
              <a:t>к бережку</a:t>
            </a:r>
            <a:r>
              <a:rPr lang="ru-RU" sz="1400" dirty="0" smtClean="0"/>
              <a:t>!</a:t>
            </a:r>
          </a:p>
          <a:p>
            <a:pPr marL="45720" indent="0">
              <a:buNone/>
            </a:pPr>
            <a:r>
              <a:rPr lang="ru-RU" sz="1400" i="1" dirty="0" smtClean="0"/>
              <a:t>          Г. Дядина</a:t>
            </a:r>
            <a:endParaRPr lang="ru-RU" sz="1400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1196752"/>
            <a:ext cx="4320480" cy="345638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Индийский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океан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имеет площадь 76,2 млн. км</a:t>
            </a:r>
            <a:r>
              <a:rPr lang="ru-RU" sz="2400" b="1" baseline="30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среднюю глубину 3710 м, наибольшую — 7729 м (возле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Зондских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островов), объем воды 282,6 млн. км</a:t>
            </a:r>
            <a:r>
              <a:rPr lang="ru-RU" sz="2400" b="1" baseline="30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3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70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136903" cy="1440160"/>
          </a:xfrm>
        </p:spPr>
        <p:txBody>
          <a:bodyPr/>
          <a:lstStyle/>
          <a:p>
            <a:pPr algn="ctr"/>
            <a:r>
              <a:rPr lang="ru-RU" dirty="0"/>
              <a:t>Северный Ледовитый океан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672408" cy="47525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А его вода так холодна,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Только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тем и нравится она,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Для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кого замерзшая страна – 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Дом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родной и воля.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Белые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медведи и моржи,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Например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там очень любят  жить,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 тепле их даже не держи,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Жарко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им ужасно.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Там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где стужа, где ветра и лед,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Где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никто  купаться не пойдет,</a:t>
            </a:r>
          </a:p>
          <a:p>
            <a:pPr marL="45720" indent="0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Там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они ныряют круглый год.</a:t>
            </a:r>
          </a:p>
          <a:p>
            <a:pPr marL="45720" indent="0">
              <a:buNone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Холодно? Прекрасно!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031304" cy="3633584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Самый маленький и самый холодный — Северный Ледовитый океан, с площадью всего 14,8 млн. км</a:t>
            </a:r>
            <a:r>
              <a:rPr lang="ru-RU" sz="2400" b="1" baseline="30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(4% Мирового океана), средней глубиной 1220 м (наибольшая — 5527 м), объемом воды 18,1 млн. км</a:t>
            </a:r>
            <a:r>
              <a:rPr lang="ru-RU" sz="2400" b="1" baseline="30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3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2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372168"/>
            <a:ext cx="4032448" cy="1721128"/>
          </a:xfrm>
        </p:spPr>
        <p:txBody>
          <a:bodyPr/>
          <a:lstStyle/>
          <a:p>
            <a:pPr algn="ctr"/>
            <a:r>
              <a:rPr lang="ru-RU" dirty="0" smtClean="0"/>
              <a:t>Южный океан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4210800" cy="6264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buNone/>
            </a:pPr>
            <a:r>
              <a:rPr lang="ru-RU" sz="1600" b="1" i="1" dirty="0">
                <a:latin typeface="+mj-lt"/>
              </a:rPr>
              <a:t>Океан На Рассвете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Ты </a:t>
            </a:r>
            <a:r>
              <a:rPr lang="ru-RU" sz="1600" dirty="0">
                <a:latin typeface="+mj-lt"/>
              </a:rPr>
              <a:t>попросил меня подойти к окну,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Но </a:t>
            </a:r>
            <a:r>
              <a:rPr lang="ru-RU" sz="1600" dirty="0">
                <a:latin typeface="+mj-lt"/>
              </a:rPr>
              <a:t>я подошла к двери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И </a:t>
            </a:r>
            <a:r>
              <a:rPr lang="ru-RU" sz="1600" dirty="0">
                <a:latin typeface="+mj-lt"/>
              </a:rPr>
              <a:t>ты спросил: "Что если я уйду?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В </a:t>
            </a:r>
            <a:r>
              <a:rPr lang="ru-RU" sz="1600" dirty="0">
                <a:latin typeface="+mj-lt"/>
              </a:rPr>
              <a:t>глаза мне сейчас смотри."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Мне </a:t>
            </a:r>
            <a:r>
              <a:rPr lang="ru-RU" sz="1600" dirty="0">
                <a:latin typeface="+mj-lt"/>
              </a:rPr>
              <a:t>не хватало воздуха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Как </a:t>
            </a:r>
            <a:r>
              <a:rPr lang="ru-RU" sz="1600" dirty="0">
                <a:latin typeface="+mj-lt"/>
              </a:rPr>
              <a:t>в кино: вдох, выдох и снова вдох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Ты </a:t>
            </a:r>
            <a:r>
              <a:rPr lang="ru-RU" sz="1600" dirty="0">
                <a:latin typeface="+mj-lt"/>
              </a:rPr>
              <a:t>попросил меня открыть окно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Весь </a:t>
            </a:r>
            <a:r>
              <a:rPr lang="ru-RU" sz="1600" dirty="0">
                <a:latin typeface="+mj-lt"/>
              </a:rPr>
              <a:t>мир-то не так уж плох!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Но </a:t>
            </a:r>
            <a:r>
              <a:rPr lang="ru-RU" sz="1600" dirty="0">
                <a:latin typeface="+mj-lt"/>
              </a:rPr>
              <a:t>я не двинулась, я ждала, 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Когда </a:t>
            </a:r>
            <a:r>
              <a:rPr lang="ru-RU" sz="1600" dirty="0">
                <a:latin typeface="+mj-lt"/>
              </a:rPr>
              <a:t>опомнишься ты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Произнесешь</a:t>
            </a:r>
            <a:endParaRPr lang="ru-RU" sz="1600" dirty="0">
              <a:latin typeface="+mj-lt"/>
            </a:endParaRP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Как </a:t>
            </a:r>
            <a:r>
              <a:rPr lang="ru-RU" sz="1600" dirty="0">
                <a:latin typeface="+mj-lt"/>
              </a:rPr>
              <a:t>не хватает моего тепла,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Моей </a:t>
            </a:r>
            <a:r>
              <a:rPr lang="ru-RU" sz="1600" dirty="0">
                <a:latin typeface="+mj-lt"/>
              </a:rPr>
              <a:t>чистоты.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Ты </a:t>
            </a:r>
            <a:r>
              <a:rPr lang="ru-RU" sz="1600" dirty="0">
                <a:latin typeface="+mj-lt"/>
              </a:rPr>
              <a:t>попросил меня подойти к окну,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Но </a:t>
            </a:r>
            <a:r>
              <a:rPr lang="ru-RU" sz="1600" dirty="0">
                <a:latin typeface="+mj-lt"/>
              </a:rPr>
              <a:t>я подошла к двери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И </a:t>
            </a:r>
            <a:r>
              <a:rPr lang="ru-RU" sz="1600" dirty="0">
                <a:latin typeface="+mj-lt"/>
              </a:rPr>
              <a:t>я открыла дверь,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Я </a:t>
            </a:r>
            <a:r>
              <a:rPr lang="ru-RU" sz="1600" dirty="0">
                <a:latin typeface="+mj-lt"/>
              </a:rPr>
              <a:t>открыла дверь</a:t>
            </a:r>
          </a:p>
          <a:p>
            <a:pPr marL="45720" indent="0">
              <a:buNone/>
            </a:pPr>
            <a:r>
              <a:rPr lang="ru-RU" sz="1600" dirty="0" smtClean="0">
                <a:latin typeface="+mj-lt"/>
              </a:rPr>
              <a:t>А </a:t>
            </a:r>
            <a:r>
              <a:rPr lang="ru-RU" sz="1600" dirty="0">
                <a:latin typeface="+mj-lt"/>
              </a:rPr>
              <a:t>там...южное солнце.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332656"/>
            <a:ext cx="4247328" cy="3873584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dirty="0" err="1"/>
              <a:t>Ю́жный</a:t>
            </a:r>
            <a:r>
              <a:rPr lang="ru-RU" dirty="0"/>
              <a:t> </a:t>
            </a:r>
            <a:r>
              <a:rPr lang="ru-RU" dirty="0" err="1"/>
              <a:t>океа́н</a:t>
            </a:r>
            <a:r>
              <a:rPr lang="ru-RU" dirty="0"/>
              <a:t> (устар. Южный ледовитый океан) — условное название вод трёх океанов (Тихого, Атлантического и Индийского), окружающих </a:t>
            </a:r>
            <a:r>
              <a:rPr lang="ru-RU" dirty="0" smtClean="0"/>
              <a:t>Антарктиду </a:t>
            </a:r>
            <a:r>
              <a:rPr lang="ru-RU" dirty="0"/>
              <a:t>и неофициально выделяемых иногда как «пятый океан», не имеющий, однако, чётко очерченной островами и континентами северной границы. Условная площадь 20,327 млн  км² (если принять северной границей океана 60-й градус южной широты). Наибольшая глубина (Южно-</a:t>
            </a:r>
            <a:r>
              <a:rPr lang="ru-RU" dirty="0" err="1"/>
              <a:t>Сандвичев</a:t>
            </a:r>
            <a:r>
              <a:rPr lang="ru-RU" dirty="0"/>
              <a:t> жёлоб) — 8428 м[2].</a:t>
            </a:r>
          </a:p>
        </p:txBody>
      </p:sp>
    </p:spTree>
    <p:extLst>
      <p:ext uri="{BB962C8B-B14F-4D97-AF65-F5344CB8AC3E}">
        <p14:creationId xmlns:p14="http://schemas.microsoft.com/office/powerpoint/2010/main" val="33169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861048"/>
            <a:ext cx="7632847" cy="1654120"/>
          </a:xfrm>
        </p:spPr>
        <p:txBody>
          <a:bodyPr/>
          <a:lstStyle/>
          <a:p>
            <a:r>
              <a:rPr lang="ru-RU" dirty="0" smtClean="0"/>
              <a:t>Такой разный и далекий океан…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2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4400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22"/>
            <a:ext cx="4499992" cy="32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64400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17" y="3284984"/>
            <a:ext cx="4562427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3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6"/>
            <a:ext cx="4788024" cy="334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8" y="0"/>
            <a:ext cx="4361681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1"/>
            <a:ext cx="4782318" cy="35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37808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469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1" y="0"/>
            <a:ext cx="4564698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57314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98" y="3212976"/>
            <a:ext cx="460851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5" cy="32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4" y="-1"/>
            <a:ext cx="4795123" cy="32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35597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3" y="3284982"/>
            <a:ext cx="4838941" cy="357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4" y="0"/>
            <a:ext cx="4581674" cy="34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4" y="0"/>
            <a:ext cx="4581675" cy="34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4" y="3436255"/>
            <a:ext cx="4581674" cy="342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6256"/>
            <a:ext cx="4581650" cy="342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7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980728"/>
            <a:ext cx="7992888" cy="4536504"/>
          </a:xfrm>
          <a:prstGeom prst="horizontalScroll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день всемирный океанов, призываю всех людей,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Зазываю всюду страны – экологию жалей.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Там гиганты обитают, самый крупный в мире кит,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Рыбки малые играют, чайка над водой парит.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Небо, словно гладь морская, по планете разлилась,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И, как будто бы играя, вновь волна на пик взнеслась,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День всемирный, ты подумай, океаны береги,</a:t>
            </a:r>
          </a:p>
          <a:p>
            <a:pPr marL="45720" indent="0" algn="ctr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Чудо убивать не вздумай, для потомков сохрани</a:t>
            </a:r>
          </a:p>
        </p:txBody>
      </p:sp>
    </p:spTree>
    <p:extLst>
      <p:ext uri="{BB962C8B-B14F-4D97-AF65-F5344CB8AC3E}">
        <p14:creationId xmlns:p14="http://schemas.microsoft.com/office/powerpoint/2010/main" val="27055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700808"/>
            <a:ext cx="6512511" cy="43904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Ты никогда не видел океан? Счастливый! Значит тебе есть о чем мечтать!!!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3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731520"/>
            <a:ext cx="3102496" cy="489473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ru-RU" sz="2800" dirty="0"/>
          </a:p>
        </p:txBody>
      </p:sp>
      <p:sp>
        <p:nvSpPr>
          <p:cNvPr id="7" name="Объект 2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4896544" cy="410445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dirty="0"/>
              <a:t>Всемирный день океанов - время для чествования </a:t>
            </a:r>
            <a:r>
              <a:rPr lang="ru-RU" sz="2400" dirty="0" smtClean="0"/>
              <a:t>нашего общего богатства, которое </a:t>
            </a:r>
            <a:r>
              <a:rPr lang="ru-RU" sz="2400" dirty="0"/>
              <a:t>делает Землю пригодной для обитания людей, определяя и регулируя климат и погоду, обеспечивая кислородом, продуктами питания и многими другими экологическими, социальными и экономическими благами.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8144"/>
            <a:ext cx="2286000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49438"/>
            <a:ext cx="228600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478188"/>
            <a:ext cx="190500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04" y="4906938"/>
            <a:ext cx="1905000" cy="1428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16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27584" y="1340768"/>
            <a:ext cx="7704856" cy="432048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Океан – это легкие нашей планеты, он поставляет большую часть кислорода, которым мы дышим.  Океан является значительным источником продовольствия и лечебных средств, а также критически важной частью биосферы.  «Голубая экономика» океана занимает центральное место в нашей повседневной жизни: по крайней мере, каждый четвертый человек полагается на морепродукты как основной источник белка. Морские и прибрежные ресурсы и хозяйственная деятельность дают более 5% мирового ВВП, а 90% мировой торговли осуществляется путем морских перевозок. Следуя за техническим прогрессом, экономическая деятельность в прибрежных зонах и открытом море становится всё более интенсивной и разнообразной.</a:t>
            </a:r>
          </a:p>
        </p:txBody>
      </p:sp>
    </p:spTree>
    <p:extLst>
      <p:ext uri="{BB962C8B-B14F-4D97-AF65-F5344CB8AC3E}">
        <p14:creationId xmlns:p14="http://schemas.microsoft.com/office/powerpoint/2010/main" val="1222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908720"/>
            <a:ext cx="7848872" cy="460851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Тем временем, процесс ухудшения состояния мирового океана продолжается, а его ресурсы истощаются по мере того, как он испытывает растущее давление от различных видов загрязнения и чрезмерной эксплуатации. Сценарии развития с сохранением существующей тенденции роста выбросов CO2 показывают, что к 2100 году океан может стать на 150% более кислотным, при этом подвергнутся угрозе все пищевые цепи и ключевые экосистемы, такие, например, как коралловые рифы. Для того, чтобы поддерживать качество жизни, которое океан обеспечил человечеству, вместе с тем, сохраняя целостность его экосистем, требуются изменения в нашем видении, управлении и использовании ресурсов океана и прибрежных зон.</a:t>
            </a:r>
          </a:p>
        </p:txBody>
      </p:sp>
    </p:spTree>
    <p:extLst>
      <p:ext uri="{BB962C8B-B14F-4D97-AF65-F5344CB8AC3E}">
        <p14:creationId xmlns:p14="http://schemas.microsoft.com/office/powerpoint/2010/main" val="10559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и цифры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692696"/>
            <a:ext cx="6400800" cy="3474720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Мировой океан покрывает больше 70% земного шара. На сегодняшний день лишь немногим более 1% океана находится под защитой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 оценкам, 50-80% всех форм жизни на Земле существуют под поверхностью океана, и океаны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составляют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99% обитаемого пространства на планете. Менее 10% этого пространства изучено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2028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и цифры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474720"/>
          </a:xfrm>
        </p:spPr>
        <p:txBody>
          <a:bodyPr/>
          <a:lstStyle/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Морские микроводоросли под названием фитопланктон производят в процессе фотосинтеза половину всего кислорода, поступающего в атмосферу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На океаны приходится 96% всех поверхностных вод Земли; остальное составляют пресные воды рек и озер, а также льды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5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 и цифры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347472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Океан поглощает около 25% годовой антропогенной эмиссии углекислоты, что значительно снижает влияние этого парникового газа на климат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Общая аккумуляция углерода в прибрежных системах, таких как мангровые леса, соленые болота и подводные заросли, возможно, до пяти раз превосходит его содержание в тропических лесах.</a:t>
            </a:r>
          </a:p>
        </p:txBody>
      </p:sp>
    </p:spTree>
    <p:extLst>
      <p:ext uri="{BB962C8B-B14F-4D97-AF65-F5344CB8AC3E}">
        <p14:creationId xmlns:p14="http://schemas.microsoft.com/office/powerpoint/2010/main" val="6832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592631" cy="1143000"/>
          </a:xfrm>
        </p:spPr>
        <p:txBody>
          <a:bodyPr/>
          <a:lstStyle/>
          <a:p>
            <a:r>
              <a:rPr lang="ru-RU" dirty="0" smtClean="0"/>
              <a:t>Атлантический океан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18"/>
            <a:ext cx="4464496" cy="46416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    </a:t>
            </a:r>
            <a:r>
              <a:rPr lang="ru-RU" sz="1800" i="1" dirty="0" smtClean="0"/>
              <a:t>Атлантический </a:t>
            </a:r>
            <a:r>
              <a:rPr lang="ru-RU" sz="1800" i="1" dirty="0"/>
              <a:t>океан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Бегут </a:t>
            </a:r>
            <a:r>
              <a:rPr lang="ru-RU" sz="1800" dirty="0"/>
              <a:t>по бортам водяные глыбы,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огромные, как года</a:t>
            </a:r>
            <a:r>
              <a:rPr lang="ru-RU" sz="1800" dirty="0"/>
              <a:t>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Надо </a:t>
            </a:r>
            <a:r>
              <a:rPr lang="ru-RU" sz="1800" dirty="0"/>
              <a:t>мною птицы, подо мною рыбы,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а </a:t>
            </a:r>
            <a:r>
              <a:rPr lang="ru-RU" sz="1800" dirty="0"/>
              <a:t>кругом —вода.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Недели </a:t>
            </a:r>
            <a:r>
              <a:rPr lang="ru-RU" sz="1800" dirty="0"/>
              <a:t>грудью своей атлетической —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то </a:t>
            </a:r>
            <a:r>
              <a:rPr lang="ru-RU" sz="1800" dirty="0"/>
              <a:t>работяга, то в стельку пьян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вздыхает </a:t>
            </a:r>
            <a:r>
              <a:rPr lang="ru-RU" sz="1800" dirty="0"/>
              <a:t>и гремит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Атлантический</a:t>
            </a:r>
            <a:endParaRPr lang="ru-RU" sz="1800" dirty="0"/>
          </a:p>
          <a:p>
            <a:pPr marL="45720" indent="0">
              <a:lnSpc>
                <a:spcPct val="120000"/>
              </a:lnSpc>
              <a:buNone/>
            </a:pPr>
            <a:r>
              <a:rPr lang="ru-RU" sz="1800" dirty="0" smtClean="0"/>
              <a:t>океан.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i="1" dirty="0" smtClean="0"/>
              <a:t>             В. Маяковский</a:t>
            </a:r>
            <a:endParaRPr lang="ru-RU" sz="1800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860032" y="731520"/>
            <a:ext cx="4104456" cy="347472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Второй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 размерам — Атлантический океан. Его площадь 91,6 млн. км</a:t>
            </a:r>
            <a:r>
              <a:rPr lang="ru-RU" sz="2400" b="1" baseline="30000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, средняя глубина 3600 м, наибольшая — 8742 м (возле Пуэрто-Рико), объем 329,7 млн. км</a:t>
            </a:r>
            <a:r>
              <a:rPr lang="ru-RU" sz="2400" b="1" baseline="30000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1143</Words>
  <Application>Microsoft Office PowerPoint</Application>
  <PresentationFormat>Экран (4:3)</PresentationFormat>
  <Paragraphs>108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8 июня -Всемирный день океанов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Факты и цифры</vt:lpstr>
      <vt:lpstr>Факты и цифры</vt:lpstr>
      <vt:lpstr>Факты и цифры</vt:lpstr>
      <vt:lpstr>Атлантический океан</vt:lpstr>
      <vt:lpstr>Тихий океан</vt:lpstr>
      <vt:lpstr>Индийский океан</vt:lpstr>
      <vt:lpstr>Северный Ледовитый океан</vt:lpstr>
      <vt:lpstr>Южный океан</vt:lpstr>
      <vt:lpstr>Такой разный и далекий океан…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Ты никогда не видел океан? Счастливый! Значит тебе есть о чем мечтать!!!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2013-06-06T05:45:07Z</dcterms:created>
  <dcterms:modified xsi:type="dcterms:W3CDTF">2013-06-06T10:18:16Z</dcterms:modified>
</cp:coreProperties>
</file>